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6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D241-4EEA-4189-BF85-25C4F734E041}" type="datetimeFigureOut">
              <a:rPr lang="ru-RU" smtClean="0"/>
              <a:t>10.08.2014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81C87-6B04-44A2-8227-935EA64CF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738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D241-4EEA-4189-BF85-25C4F734E041}" type="datetimeFigureOut">
              <a:rPr lang="ru-RU" smtClean="0"/>
              <a:t>10.08.2014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81C87-6B04-44A2-8227-935EA64CF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008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D241-4EEA-4189-BF85-25C4F734E041}" type="datetimeFigureOut">
              <a:rPr lang="ru-RU" smtClean="0"/>
              <a:t>10.08.2014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81C87-6B04-44A2-8227-935EA64CF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5436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D241-4EEA-4189-BF85-25C4F734E041}" type="datetimeFigureOut">
              <a:rPr lang="ru-RU" smtClean="0"/>
              <a:t>10.08.2014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81C87-6B04-44A2-8227-935EA64CF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637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D241-4EEA-4189-BF85-25C4F734E041}" type="datetimeFigureOut">
              <a:rPr lang="ru-RU" smtClean="0"/>
              <a:t>10.08.2014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81C87-6B04-44A2-8227-935EA64CF8FD}" type="slidenum">
              <a:rPr lang="ru-RU" smtClean="0"/>
              <a:t>‹#›</a:t>
            </a:fld>
            <a:endParaRPr lang="ru-RU"/>
          </a:p>
        </p:txBody>
      </p:sp>
      <p:pic>
        <p:nvPicPr>
          <p:cNvPr id="1026" name="Picture 2" descr="C:\Users\007\Downloads\12322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236296" y="3709082"/>
            <a:ext cx="1789865" cy="311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007\Downloads\волк3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07197"/>
            <a:ext cx="2384651" cy="4051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3436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D241-4EEA-4189-BF85-25C4F734E041}" type="datetimeFigureOut">
              <a:rPr lang="ru-RU" smtClean="0"/>
              <a:t>10.08.2014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81C87-6B04-44A2-8227-935EA64CF8F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835696" y="836712"/>
            <a:ext cx="5472608" cy="4176464"/>
          </a:xfrm>
          <a:prstGeom prst="rect">
            <a:avLst/>
          </a:prstGeom>
          <a:solidFill>
            <a:schemeClr val="lt1">
              <a:alpha val="67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dk1">
                  <a:alpha val="62000"/>
                </a:schemeClr>
              </a:solidFill>
              <a:effectLst>
                <a:glow rad="127000">
                  <a:schemeClr val="accent1">
                    <a:alpha val="33000"/>
                  </a:schemeClr>
                </a:glow>
              </a:effectLst>
            </a:endParaRPr>
          </a:p>
        </p:txBody>
      </p:sp>
      <p:sp>
        <p:nvSpPr>
          <p:cNvPr id="7" name="Рамка 6"/>
          <p:cNvSpPr/>
          <p:nvPr userDrawn="1"/>
        </p:nvSpPr>
        <p:spPr>
          <a:xfrm>
            <a:off x="1475656" y="404664"/>
            <a:ext cx="6264696" cy="4752528"/>
          </a:xfrm>
          <a:prstGeom prst="fra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7" name="Picture 3" descr="C:\Users\007\Downloads\волк3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2807197"/>
            <a:ext cx="2384651" cy="4051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007\Downloads\12322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164288" y="3699036"/>
            <a:ext cx="1800200" cy="313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0610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D241-4EEA-4189-BF85-25C4F734E041}" type="datetimeFigureOut">
              <a:rPr lang="ru-RU" smtClean="0"/>
              <a:t>10.08.2014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81C87-6B04-44A2-8227-935EA64CF8FD}" type="slidenum">
              <a:rPr lang="ru-RU" smtClean="0"/>
              <a:t>‹#›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708920"/>
            <a:ext cx="2389187" cy="405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6275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D241-4EEA-4189-BF85-25C4F734E041}" type="datetimeFigureOut">
              <a:rPr lang="ru-RU" smtClean="0"/>
              <a:t>10.08.2014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81C87-6B04-44A2-8227-935EA64CF8FD}" type="slidenum">
              <a:rPr lang="ru-RU" smtClean="0"/>
              <a:t>‹#›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3533397"/>
            <a:ext cx="1800200" cy="3136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4087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D241-4EEA-4189-BF85-25C4F734E041}" type="datetimeFigureOut">
              <a:rPr lang="ru-RU" smtClean="0"/>
              <a:t>10.08.2014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81C87-6B04-44A2-8227-935EA64CF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913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D241-4EEA-4189-BF85-25C4F734E041}" type="datetimeFigureOut">
              <a:rPr lang="ru-RU" smtClean="0"/>
              <a:t>10.08.2014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81C87-6B04-44A2-8227-935EA64CF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378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D241-4EEA-4189-BF85-25C4F734E041}" type="datetimeFigureOut">
              <a:rPr lang="ru-RU" smtClean="0"/>
              <a:t>10.08.2014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81C87-6B04-44A2-8227-935EA64CF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182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7D241-4EEA-4189-BF85-25C4F734E041}" type="datetimeFigureOut">
              <a:rPr lang="ru-RU" smtClean="0"/>
              <a:t>10.08.2014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81C87-6B04-44A2-8227-935EA64CF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511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A7D241-4EEA-4189-BF85-25C4F734E041}" type="datetimeFigureOut">
              <a:rPr lang="ru-RU" smtClean="0"/>
              <a:t>10.08.2014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81C87-6B04-44A2-8227-935EA64CF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731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9748/134091466.12d/0_e3223_ee7e262e_orig" TargetMode="External"/><Relationship Id="rId7" Type="http://schemas.openxmlformats.org/officeDocument/2006/relationships/hyperlink" Target="http://nsportal.ru/nachalnaya-shkola/raznoe/2012/02/25/zvuki-dlya-prezentatsiy" TargetMode="External"/><Relationship Id="rId2" Type="http://schemas.openxmlformats.org/officeDocument/2006/relationships/hyperlink" Target="http://razigrushki.ru/wp-content/uploads/2012/02/409313.png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kladraz.ru/viktoriny/viktoriny-dlja-shkolnikov/viktorina-ko-dnyu-kosmonavtiki-dlja-nachalnyh-klasov.html" TargetMode="External"/><Relationship Id="rId5" Type="http://schemas.openxmlformats.org/officeDocument/2006/relationships/hyperlink" Target="http://solnushki.ru/sites/default/files/images/33.jpg" TargetMode="External"/><Relationship Id="rId4" Type="http://schemas.openxmlformats.org/officeDocument/2006/relationships/hyperlink" Target="http://lisyonok.ucoz.ru/_ld/0/70582.p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364599"/>
            <a:ext cx="7488832" cy="688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b="1" dirty="0"/>
              <a:t>Работа выполнена в рамках мастер - класса </a:t>
            </a:r>
            <a:br>
              <a:rPr lang="ru-RU" sz="1600" b="1" dirty="0"/>
            </a:br>
            <a:r>
              <a:rPr lang="ru-RU" sz="1600" b="1" dirty="0"/>
              <a:t>«Интерактивная раскраска в программе </a:t>
            </a:r>
            <a:r>
              <a:rPr lang="ru-RU" sz="1600" b="1" dirty="0" err="1"/>
              <a:t>Microsoft</a:t>
            </a:r>
            <a:r>
              <a:rPr lang="ru-RU" sz="1600" b="1" dirty="0"/>
              <a:t> </a:t>
            </a:r>
            <a:r>
              <a:rPr lang="ru-RU" sz="1600" b="1" dirty="0" err="1"/>
              <a:t>Office</a:t>
            </a:r>
            <a:r>
              <a:rPr lang="ru-RU" sz="1600" b="1" dirty="0"/>
              <a:t> </a:t>
            </a:r>
            <a:r>
              <a:rPr lang="ru-RU" sz="1600" b="1" dirty="0" err="1"/>
              <a:t>PowerPoint</a:t>
            </a:r>
            <a:r>
              <a:rPr lang="ru-RU" sz="1600" b="1" dirty="0"/>
              <a:t>»</a:t>
            </a:r>
            <a:br>
              <a:rPr lang="ru-RU" sz="1600" b="1" dirty="0"/>
            </a:br>
            <a:r>
              <a:rPr lang="ru-RU" sz="1600" b="1" dirty="0"/>
              <a:t>на портале "</a:t>
            </a:r>
            <a:r>
              <a:rPr lang="ru-RU" sz="1600" b="1" dirty="0" err="1"/>
              <a:t>Методсовет</a:t>
            </a:r>
            <a:r>
              <a:rPr lang="ru-RU" sz="1600" b="1" dirty="0"/>
              <a:t>"</a:t>
            </a:r>
            <a:endParaRPr lang="ru-RU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84016" y="1556792"/>
            <a:ext cx="5175969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Интерактивная игра - раскраска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93472" y="5264040"/>
            <a:ext cx="3966759" cy="14773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Автор</a:t>
            </a:r>
          </a:p>
          <a:p>
            <a:pPr algn="ctr"/>
            <a:r>
              <a:rPr lang="ru-RU" b="1" dirty="0"/>
              <a:t> Баева Наталья Владимировна,</a:t>
            </a:r>
          </a:p>
          <a:p>
            <a:pPr algn="ctr"/>
            <a:r>
              <a:rPr lang="ru-RU" b="1" dirty="0"/>
              <a:t> учитель начальных классов </a:t>
            </a:r>
          </a:p>
          <a:p>
            <a:pPr algn="ctr"/>
            <a:r>
              <a:rPr lang="ru-RU" b="1" dirty="0"/>
              <a:t>МКОУ «</a:t>
            </a:r>
            <a:r>
              <a:rPr lang="ru-RU" b="1" dirty="0" err="1"/>
              <a:t>Новоярковская</a:t>
            </a:r>
            <a:r>
              <a:rPr lang="ru-RU" b="1" dirty="0"/>
              <a:t> СОШ»</a:t>
            </a:r>
          </a:p>
          <a:p>
            <a:pPr algn="ctr"/>
            <a:r>
              <a:rPr lang="ru-RU" b="1" dirty="0"/>
              <a:t> Каменского района Алтайского края</a:t>
            </a:r>
          </a:p>
        </p:txBody>
      </p:sp>
      <p:sp>
        <p:nvSpPr>
          <p:cNvPr id="5" name="Управляющая кнопка: сведения 4">
            <a:hlinkClick r:id="" action="ppaction://hlinkshowjump?jump=lastslide" highlightClick="1"/>
          </p:cNvPr>
          <p:cNvSpPr/>
          <p:nvPr/>
        </p:nvSpPr>
        <p:spPr>
          <a:xfrm>
            <a:off x="1763688" y="6237312"/>
            <a:ext cx="576064" cy="504056"/>
          </a:xfrm>
          <a:prstGeom prst="actionButtonInformat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505583" y="2348880"/>
            <a:ext cx="411131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1" algn="ctr"/>
            <a:r>
              <a:rPr lang="ru-RU" sz="4000" b="1" cap="all" spc="0" dirty="0" smtClean="0">
                <a:ln w="0"/>
                <a:solidFill>
                  <a:srgbClr val="FFC000"/>
                </a:solidFill>
                <a:effectLst/>
              </a:rPr>
              <a:t>Космическое</a:t>
            </a:r>
            <a:r>
              <a:rPr lang="ru-RU" sz="4000" b="1" cap="all" spc="0" dirty="0" smtClean="0">
                <a:ln w="0"/>
                <a:solidFill>
                  <a:srgbClr val="FFC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  <a:p>
            <a:pPr lvl="1" algn="ctr"/>
            <a:r>
              <a:rPr lang="ru-RU" sz="4000" b="1" cap="all" spc="0" dirty="0" smtClean="0">
                <a:ln w="0"/>
                <a:solidFill>
                  <a:srgbClr val="FFC000"/>
                </a:solidFill>
                <a:effectLst/>
              </a:rPr>
              <a:t>путешествие</a:t>
            </a:r>
            <a:endParaRPr lang="ru-RU" sz="4000" b="1" cap="all" spc="0" dirty="0">
              <a:ln w="0"/>
              <a:solidFill>
                <a:srgbClr val="FFC000"/>
              </a:solidFill>
              <a:effectLst/>
            </a:endParaRPr>
          </a:p>
        </p:txBody>
      </p:sp>
      <p:sp>
        <p:nvSpPr>
          <p:cNvPr id="7" name="Стрелка вправо с вырезом 6">
            <a:hlinkClick r:id="rId2" action="ppaction://hlinksldjump"/>
          </p:cNvPr>
          <p:cNvSpPr/>
          <p:nvPr/>
        </p:nvSpPr>
        <p:spPr>
          <a:xfrm>
            <a:off x="6804248" y="6237312"/>
            <a:ext cx="792088" cy="504056"/>
          </a:xfrm>
          <a:prstGeom prst="notched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45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2255" y="886996"/>
            <a:ext cx="5111498" cy="369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ятиугольник 4"/>
          <p:cNvSpPr/>
          <p:nvPr/>
        </p:nvSpPr>
        <p:spPr>
          <a:xfrm>
            <a:off x="1979712" y="544522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биология</a:t>
            </a:r>
          </a:p>
        </p:txBody>
      </p:sp>
      <p:sp>
        <p:nvSpPr>
          <p:cNvPr id="6" name="Пятиугольник 5">
            <a:hlinkClick r:id="rId3" action="ppaction://hlinksldjump"/>
          </p:cNvPr>
          <p:cNvSpPr/>
          <p:nvPr/>
        </p:nvSpPr>
        <p:spPr>
          <a:xfrm>
            <a:off x="3275856" y="616530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астрономия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4716016" y="544522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анатомия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4539969"/>
            <a:ext cx="58326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Наука, изучающая небесные тела</a:t>
            </a:r>
          </a:p>
        </p:txBody>
      </p:sp>
    </p:spTree>
    <p:extLst>
      <p:ext uri="{BB962C8B-B14F-4D97-AF65-F5344CB8AC3E}">
        <p14:creationId xmlns:p14="http://schemas.microsoft.com/office/powerpoint/2010/main" val="119839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2255" y="886996"/>
            <a:ext cx="5111498" cy="369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ятиугольник 4"/>
          <p:cNvSpPr/>
          <p:nvPr/>
        </p:nvSpPr>
        <p:spPr>
          <a:xfrm>
            <a:off x="1979712" y="544522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 июле</a:t>
            </a:r>
          </a:p>
        </p:txBody>
      </p:sp>
      <p:sp>
        <p:nvSpPr>
          <p:cNvPr id="6" name="Пятиугольник 5">
            <a:hlinkClick r:id="rId3" action="ppaction://hlinksldjump"/>
          </p:cNvPr>
          <p:cNvSpPr/>
          <p:nvPr/>
        </p:nvSpPr>
        <p:spPr>
          <a:xfrm>
            <a:off x="3275856" y="616530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 январе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4716016" y="544522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 мае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4438855"/>
            <a:ext cx="5832648" cy="79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/>
              <a:t>В каком месяце года Земля находится ближе всего к Солнцу?</a:t>
            </a:r>
          </a:p>
        </p:txBody>
      </p:sp>
    </p:spTree>
    <p:extLst>
      <p:ext uri="{BB962C8B-B14F-4D97-AF65-F5344CB8AC3E}">
        <p14:creationId xmlns:p14="http://schemas.microsoft.com/office/powerpoint/2010/main" val="108946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2255" y="886996"/>
            <a:ext cx="5111498" cy="369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ятиугольник 4"/>
          <p:cNvSpPr/>
          <p:nvPr/>
        </p:nvSpPr>
        <p:spPr>
          <a:xfrm>
            <a:off x="1979712" y="544522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десять</a:t>
            </a:r>
          </a:p>
        </p:txBody>
      </p:sp>
      <p:sp>
        <p:nvSpPr>
          <p:cNvPr id="6" name="Пятиугольник 5"/>
          <p:cNvSpPr/>
          <p:nvPr/>
        </p:nvSpPr>
        <p:spPr>
          <a:xfrm>
            <a:off x="3275856" y="616530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одну</a:t>
            </a:r>
            <a:endParaRPr lang="ru-RU" sz="2400" b="1" dirty="0"/>
          </a:p>
        </p:txBody>
      </p:sp>
      <p:sp>
        <p:nvSpPr>
          <p:cNvPr id="7" name="Пятиугольник 6">
            <a:hlinkClick r:id="rId3" action="ppaction://hlinksldjump"/>
          </p:cNvPr>
          <p:cNvSpPr/>
          <p:nvPr/>
        </p:nvSpPr>
        <p:spPr>
          <a:xfrm>
            <a:off x="4716016" y="544522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пять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4275093"/>
            <a:ext cx="6912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Сколько планет Солнечной системы можно увидеть </a:t>
            </a:r>
            <a:r>
              <a:rPr lang="ru-RU" sz="2800" b="1" dirty="0" smtClean="0"/>
              <a:t>невооружённым глазом?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84090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2255" y="886996"/>
            <a:ext cx="5111498" cy="369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ятиугольник 2"/>
          <p:cNvSpPr/>
          <p:nvPr/>
        </p:nvSpPr>
        <p:spPr>
          <a:xfrm>
            <a:off x="1979712" y="544522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cs typeface="Aharoni" pitchFamily="2" charset="-79"/>
              </a:rPr>
              <a:t>звезда</a:t>
            </a:r>
            <a:endParaRPr lang="ru-RU" sz="2400" b="1" dirty="0">
              <a:cs typeface="Aharoni" pitchFamily="2" charset="-79"/>
            </a:endParaRPr>
          </a:p>
        </p:txBody>
      </p:sp>
      <p:sp>
        <p:nvSpPr>
          <p:cNvPr id="4" name="Пятиугольник 3">
            <a:hlinkClick r:id="rId3" action="ppaction://hlinksldjump"/>
          </p:cNvPr>
          <p:cNvSpPr/>
          <p:nvPr/>
        </p:nvSpPr>
        <p:spPr>
          <a:xfrm>
            <a:off x="3275856" y="616530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комета</a:t>
            </a:r>
            <a:endParaRPr lang="ru-RU" sz="2400" b="1" dirty="0"/>
          </a:p>
        </p:txBody>
      </p:sp>
      <p:sp>
        <p:nvSpPr>
          <p:cNvPr id="5" name="Пятиугольник 4">
            <a:hlinkClick r:id="rId4" action="ppaction://hlinksldjump"/>
          </p:cNvPr>
          <p:cNvSpPr/>
          <p:nvPr/>
        </p:nvSpPr>
        <p:spPr>
          <a:xfrm>
            <a:off x="4716016" y="544522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планета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4437112"/>
            <a:ext cx="6912768" cy="79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/>
              <a:t>Движущееся небесное тело с </a:t>
            </a:r>
            <a:endParaRPr lang="ru-RU" sz="2800" b="1" dirty="0" smtClean="0"/>
          </a:p>
          <a:p>
            <a:pPr algn="ctr">
              <a:lnSpc>
                <a:spcPct val="80000"/>
              </a:lnSpc>
            </a:pPr>
            <a:r>
              <a:rPr lang="ru-RU" sz="2800" b="1" dirty="0" smtClean="0"/>
              <a:t>головой </a:t>
            </a:r>
            <a:r>
              <a:rPr lang="ru-RU" sz="2800" b="1" dirty="0"/>
              <a:t>и хвостом</a:t>
            </a:r>
          </a:p>
        </p:txBody>
      </p:sp>
    </p:spTree>
    <p:extLst>
      <p:ext uri="{BB962C8B-B14F-4D97-AF65-F5344CB8AC3E}">
        <p14:creationId xmlns:p14="http://schemas.microsoft.com/office/powerpoint/2010/main" val="396264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2255" y="886996"/>
            <a:ext cx="5111498" cy="369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 rot="20458404">
            <a:off x="1657574" y="5322829"/>
            <a:ext cx="49654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7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</a:t>
            </a:r>
            <a:endParaRPr lang="ru-RU" sz="7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096570">
            <a:off x="2562836" y="5329012"/>
            <a:ext cx="3873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0797591">
            <a:off x="3372554" y="5328470"/>
            <a:ext cx="49654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7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Л</a:t>
            </a:r>
            <a:endParaRPr lang="ru-RU" sz="7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425882">
            <a:off x="4073446" y="5328471"/>
            <a:ext cx="49654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60032" y="5274678"/>
            <a:ext cx="49654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7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</a:t>
            </a:r>
            <a:endParaRPr lang="ru-RU" sz="7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454917">
            <a:off x="5643783" y="5251484"/>
            <a:ext cx="37081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302092">
            <a:off x="6292951" y="5388347"/>
            <a:ext cx="3708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7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Ц</a:t>
            </a:r>
            <a:endParaRPr lang="ru-RU" sz="7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302092">
            <a:off x="6835552" y="5408227"/>
            <a:ext cx="3708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Управляющая кнопка: домой 11">
            <a:hlinkClick r:id="" action="ppaction://hlinkshowjump?jump=firstslide" highlightClick="1"/>
          </p:cNvPr>
          <p:cNvSpPr/>
          <p:nvPr/>
        </p:nvSpPr>
        <p:spPr>
          <a:xfrm>
            <a:off x="8532440" y="229324"/>
            <a:ext cx="504056" cy="432048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сведения 12">
            <a:hlinkClick r:id="" action="ppaction://hlinkshowjump?jump=lastslide" highlightClick="1"/>
          </p:cNvPr>
          <p:cNvSpPr/>
          <p:nvPr/>
        </p:nvSpPr>
        <p:spPr>
          <a:xfrm>
            <a:off x="160340" y="229324"/>
            <a:ext cx="433904" cy="432047"/>
          </a:xfrm>
          <a:prstGeom prst="actionButtonInformat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73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ughcheer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"/>
                            </p:stCondLst>
                            <p:childTnLst>
                              <p:par>
                                <p:cTn id="12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7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1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4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00"/>
                            </p:stCondLst>
                            <p:childTnLst>
                              <p:par>
                                <p:cTn id="54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5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0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700"/>
                            </p:stCondLst>
                            <p:childTnLst>
                              <p:par>
                                <p:cTn id="68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9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100"/>
                            </p:stCondLst>
                            <p:childTnLst>
                              <p:par>
                                <p:cTn id="7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3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90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4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300"/>
                            </p:stCondLst>
                            <p:childTnLst>
                              <p:par>
                                <p:cTn id="96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7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700"/>
                            </p:stCondLst>
                            <p:childTnLst>
                              <p:par>
                                <p:cTn id="10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4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100"/>
                            </p:stCondLst>
                            <p:childTnLst>
                              <p:par>
                                <p:cTn id="11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1" dur="2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5" advAuto="1000"/>
      <p:bldP spid="3" grpId="1" build="allAtOnce"/>
      <p:bldP spid="4" grpId="0" build="p" bldLvl="2" advAuto="1000"/>
      <p:bldP spid="4" grpId="1" build="allAtOnce"/>
      <p:bldP spid="5" grpId="0" build="p" advAuto="1000"/>
      <p:bldP spid="5" grpId="1" build="allAtOnce"/>
      <p:bldP spid="6" grpId="0" build="p" bldLvl="5" advAuto="1000"/>
      <p:bldP spid="6" grpId="1" build="allAtOnce"/>
      <p:bldP spid="7" grpId="0" build="p" bldLvl="5" advAuto="1000"/>
      <p:bldP spid="7" grpId="1" build="allAtOnce"/>
      <p:bldP spid="8" grpId="0" build="p" advAuto="1000"/>
      <p:bldP spid="8" grpId="1" build="allAtOnce"/>
      <p:bldP spid="9" grpId="0" build="p" advAuto="1000"/>
      <p:bldP spid="9" grpId="1" build="allAtOnce"/>
      <p:bldP spid="10" grpId="0" build="p" advAuto="1000"/>
      <p:bldP spid="10" grpI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7" y="980728"/>
            <a:ext cx="506059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Волк </a:t>
            </a:r>
            <a:r>
              <a:rPr lang="en-US" dirty="0">
                <a:hlinkClick r:id="rId2"/>
              </a:rPr>
              <a:t>http://razigrushki.ru/wp-content/uploads/2012/02/409313.png</a:t>
            </a:r>
            <a:endParaRPr lang="ru-RU" dirty="0"/>
          </a:p>
          <a:p>
            <a:r>
              <a:rPr lang="ru-RU" dirty="0" smtClean="0"/>
              <a:t>Фон </a:t>
            </a: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://img-fotki.yandex.ru/get/9748/134091466.12d/0_e3223_ee7e262e_orig</a:t>
            </a:r>
            <a:endParaRPr lang="en-US" dirty="0"/>
          </a:p>
          <a:p>
            <a:r>
              <a:rPr lang="ru-RU" dirty="0" smtClean="0"/>
              <a:t>Заяц  </a:t>
            </a:r>
            <a:r>
              <a:rPr lang="en-US" dirty="0">
                <a:hlinkClick r:id="rId4"/>
              </a:rPr>
              <a:t>http://lisyonok.ucoz.ru/_</a:t>
            </a:r>
            <a:r>
              <a:rPr lang="en-US" dirty="0" smtClean="0">
                <a:hlinkClick r:id="rId4"/>
              </a:rPr>
              <a:t>ld/0/70582.png</a:t>
            </a:r>
            <a:endParaRPr lang="ru-RU" dirty="0" smtClean="0"/>
          </a:p>
          <a:p>
            <a:r>
              <a:rPr lang="ru-RU" dirty="0" smtClean="0"/>
              <a:t>Раскраска </a:t>
            </a:r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solnushki.ru/sites/default/files/images/33.jpg</a:t>
            </a:r>
            <a:endParaRPr lang="ru-RU" dirty="0" smtClean="0"/>
          </a:p>
          <a:p>
            <a:r>
              <a:rPr lang="ru-RU" dirty="0" smtClean="0"/>
              <a:t>Викторина </a:t>
            </a:r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kladraz.ru/viktoriny/viktoriny-dlja-shkolnikov/viktorina-ko-dnyu-kosmonavtiki-dlja-nachalnyh-klasov.html</a:t>
            </a:r>
            <a:endParaRPr lang="ru-RU" dirty="0" smtClean="0"/>
          </a:p>
          <a:p>
            <a:pPr lvl="0"/>
            <a:r>
              <a:rPr lang="ru-RU" dirty="0"/>
              <a:t>Звук аплодисменты </a:t>
            </a:r>
            <a:r>
              <a:rPr lang="en-US" u="sng" dirty="0">
                <a:hlinkClick r:id="rId7"/>
              </a:rPr>
              <a:t>http</a:t>
            </a:r>
            <a:r>
              <a:rPr lang="ru-RU" u="sng" dirty="0">
                <a:hlinkClick r:id="rId7"/>
              </a:rPr>
              <a:t>://</a:t>
            </a:r>
            <a:r>
              <a:rPr lang="en-US" u="sng" dirty="0" err="1">
                <a:hlinkClick r:id="rId7"/>
              </a:rPr>
              <a:t>nsportal</a:t>
            </a:r>
            <a:r>
              <a:rPr lang="ru-RU" u="sng" dirty="0">
                <a:hlinkClick r:id="rId7"/>
              </a:rPr>
              <a:t>.</a:t>
            </a:r>
            <a:r>
              <a:rPr lang="en-US" u="sng" dirty="0" err="1">
                <a:hlinkClick r:id="rId7"/>
              </a:rPr>
              <a:t>ru</a:t>
            </a:r>
            <a:r>
              <a:rPr lang="ru-RU" u="sng" dirty="0">
                <a:hlinkClick r:id="rId7"/>
              </a:rPr>
              <a:t>/</a:t>
            </a:r>
            <a:r>
              <a:rPr lang="en-US" u="sng" dirty="0" err="1">
                <a:hlinkClick r:id="rId7"/>
              </a:rPr>
              <a:t>nachalnaya</a:t>
            </a:r>
            <a:r>
              <a:rPr lang="ru-RU" u="sng" dirty="0">
                <a:hlinkClick r:id="rId7"/>
              </a:rPr>
              <a:t>-</a:t>
            </a:r>
            <a:r>
              <a:rPr lang="en-US" u="sng" dirty="0" err="1">
                <a:hlinkClick r:id="rId7"/>
              </a:rPr>
              <a:t>shkola</a:t>
            </a:r>
            <a:r>
              <a:rPr lang="ru-RU" u="sng" dirty="0">
                <a:hlinkClick r:id="rId7"/>
              </a:rPr>
              <a:t>/</a:t>
            </a:r>
            <a:r>
              <a:rPr lang="en-US" u="sng" dirty="0" err="1">
                <a:hlinkClick r:id="rId7"/>
              </a:rPr>
              <a:t>raznoe</a:t>
            </a:r>
            <a:r>
              <a:rPr lang="ru-RU" u="sng" dirty="0">
                <a:hlinkClick r:id="rId7"/>
              </a:rPr>
              <a:t>/2012/02/25/</a:t>
            </a:r>
            <a:r>
              <a:rPr lang="en-US" u="sng" dirty="0" err="1">
                <a:hlinkClick r:id="rId7"/>
              </a:rPr>
              <a:t>zvuki</a:t>
            </a:r>
            <a:r>
              <a:rPr lang="ru-RU" u="sng" dirty="0">
                <a:hlinkClick r:id="rId7"/>
              </a:rPr>
              <a:t>-</a:t>
            </a:r>
            <a:r>
              <a:rPr lang="en-US" u="sng" dirty="0" err="1">
                <a:hlinkClick r:id="rId7"/>
              </a:rPr>
              <a:t>dlya</a:t>
            </a:r>
            <a:r>
              <a:rPr lang="ru-RU" u="sng" dirty="0">
                <a:hlinkClick r:id="rId7"/>
              </a:rPr>
              <a:t>-</a:t>
            </a:r>
            <a:r>
              <a:rPr lang="en-US" u="sng" dirty="0" err="1">
                <a:hlinkClick r:id="rId7"/>
              </a:rPr>
              <a:t>prezentatsiy</a:t>
            </a:r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457508"/>
            <a:ext cx="4592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Источники информации</a:t>
            </a: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6932291" y="6309320"/>
            <a:ext cx="504056" cy="432048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648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42211" y="1111384"/>
            <a:ext cx="529408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/>
              <a:t>Герои мультфильма «Ну, погоди!» предлагают тебе поиграть.</a:t>
            </a:r>
          </a:p>
          <a:p>
            <a:pPr lvl="0" algn="ctr"/>
            <a:r>
              <a:rPr lang="ru-RU" sz="2400" dirty="0" smtClean="0">
                <a:ln w="18415" cmpd="sng">
                  <a:solidFill>
                    <a:srgbClr val="0000CC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Latha" pitchFamily="2"/>
              </a:rPr>
              <a:t>Правила </a:t>
            </a:r>
            <a:r>
              <a:rPr lang="ru-RU" sz="2400" dirty="0">
                <a:ln w="18415" cmpd="sng">
                  <a:solidFill>
                    <a:srgbClr val="0000CC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Latha" pitchFamily="2"/>
              </a:rPr>
              <a:t>простые:</a:t>
            </a:r>
          </a:p>
          <a:p>
            <a:pPr lvl="0" algn="ctr"/>
            <a:r>
              <a:rPr lang="ru-RU" sz="2400" dirty="0">
                <a:ln w="18415" cmpd="sng">
                  <a:solidFill>
                    <a:srgbClr val="0000CC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Latha" pitchFamily="2"/>
              </a:rPr>
              <a:t>Читаешь вопрос, </a:t>
            </a:r>
            <a:endParaRPr lang="ru-RU" sz="2400" dirty="0" smtClean="0">
              <a:ln w="18415" cmpd="sng">
                <a:solidFill>
                  <a:srgbClr val="0000CC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  <a:cs typeface="Latha" pitchFamily="2"/>
            </a:endParaRPr>
          </a:p>
          <a:p>
            <a:pPr lvl="0" algn="ctr"/>
            <a:r>
              <a:rPr lang="ru-RU" sz="2400" dirty="0" smtClean="0">
                <a:ln w="18415" cmpd="sng">
                  <a:solidFill>
                    <a:srgbClr val="0000CC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Latha" pitchFamily="2"/>
              </a:rPr>
              <a:t>Выбираешь </a:t>
            </a:r>
            <a:r>
              <a:rPr lang="ru-RU" sz="2400" dirty="0">
                <a:ln w="18415" cmpd="sng">
                  <a:solidFill>
                    <a:srgbClr val="0000CC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Latha" pitchFamily="2"/>
              </a:rPr>
              <a:t>ответ</a:t>
            </a:r>
          </a:p>
          <a:p>
            <a:pPr lvl="0" algn="ctr"/>
            <a:r>
              <a:rPr lang="ru-RU" sz="2400" dirty="0">
                <a:ln w="18415" cmpd="sng">
                  <a:solidFill>
                    <a:srgbClr val="0000CC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Latha" pitchFamily="2"/>
              </a:rPr>
              <a:t>Правильный ответ </a:t>
            </a:r>
            <a:endParaRPr lang="ru-RU" sz="2400" dirty="0" smtClean="0">
              <a:ln w="18415" cmpd="sng">
                <a:solidFill>
                  <a:srgbClr val="0000CC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  <a:cs typeface="Latha" pitchFamily="2"/>
            </a:endParaRPr>
          </a:p>
          <a:p>
            <a:pPr lvl="0" algn="ctr"/>
            <a:r>
              <a:rPr lang="ru-RU" sz="2400" dirty="0" smtClean="0">
                <a:ln w="18415" cmpd="sng">
                  <a:solidFill>
                    <a:srgbClr val="0000CC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Latha" pitchFamily="2"/>
              </a:rPr>
              <a:t>Даёт </a:t>
            </a:r>
            <a:r>
              <a:rPr lang="ru-RU" sz="2400" dirty="0">
                <a:ln w="18415" cmpd="sng">
                  <a:solidFill>
                    <a:srgbClr val="0000CC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  <a:cs typeface="Latha" pitchFamily="2"/>
              </a:rPr>
              <a:t>картинке цвет.</a:t>
            </a:r>
          </a:p>
        </p:txBody>
      </p:sp>
      <p:sp>
        <p:nvSpPr>
          <p:cNvPr id="5" name="Стрелка вправо с вырезом 4">
            <a:hlinkClick r:id="rId2" action="ppaction://hlinksldjump"/>
          </p:cNvPr>
          <p:cNvSpPr/>
          <p:nvPr/>
        </p:nvSpPr>
        <p:spPr>
          <a:xfrm>
            <a:off x="2843808" y="5207481"/>
            <a:ext cx="3259906" cy="1317863"/>
          </a:xfrm>
          <a:prstGeom prst="notchedRightArrow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Начать игру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47864" y="404664"/>
            <a:ext cx="30559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Дорогой друг!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8642" y="4501182"/>
            <a:ext cx="45079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- 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Источники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информации</a:t>
            </a:r>
            <a:endParaRPr lang="ru-RU" b="1" dirty="0">
              <a:ln w="18415" cmpd="sng">
                <a:solidFill>
                  <a:srgbClr val="0000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00950" y="4831089"/>
            <a:ext cx="37152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- 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К первому слайду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10" name="Управляющая кнопка: сведения 9">
            <a:hlinkClick r:id="" action="ppaction://noaction" highlightClick="1"/>
          </p:cNvPr>
          <p:cNvSpPr/>
          <p:nvPr/>
        </p:nvSpPr>
        <p:spPr>
          <a:xfrm>
            <a:off x="2483767" y="4501183"/>
            <a:ext cx="374875" cy="295970"/>
          </a:xfrm>
          <a:prstGeom prst="actionButtonInformat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омой 10">
            <a:hlinkClick r:id="" action="ppaction://noaction" highlightClick="1"/>
          </p:cNvPr>
          <p:cNvSpPr/>
          <p:nvPr/>
        </p:nvSpPr>
        <p:spPr>
          <a:xfrm>
            <a:off x="2483768" y="4831090"/>
            <a:ext cx="360040" cy="295330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923928" y="3821257"/>
            <a:ext cx="16345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УДАЧИ!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11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ятиугольник 3">
            <a:hlinkClick r:id="rId2" action="ppaction://hlinksldjump"/>
          </p:cNvPr>
          <p:cNvSpPr/>
          <p:nvPr/>
        </p:nvSpPr>
        <p:spPr>
          <a:xfrm>
            <a:off x="1979712" y="544522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Гагарин</a:t>
            </a:r>
          </a:p>
        </p:txBody>
      </p:sp>
      <p:sp>
        <p:nvSpPr>
          <p:cNvPr id="5" name="Пятиугольник 4"/>
          <p:cNvSpPr/>
          <p:nvPr/>
        </p:nvSpPr>
        <p:spPr>
          <a:xfrm>
            <a:off x="3275856" y="616530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/>
              <a:t>Армстронг</a:t>
            </a:r>
            <a:endParaRPr lang="ru-RU" sz="2400" b="1" dirty="0"/>
          </a:p>
        </p:txBody>
      </p:sp>
      <p:sp>
        <p:nvSpPr>
          <p:cNvPr id="6" name="Пятиугольник 5"/>
          <p:cNvSpPr/>
          <p:nvPr/>
        </p:nvSpPr>
        <p:spPr>
          <a:xfrm>
            <a:off x="4716016" y="544522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Леонов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52790" y="4556559"/>
            <a:ext cx="58326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Первый лётчик-космонавт</a:t>
            </a:r>
            <a:r>
              <a:rPr lang="ru-RU" sz="2800" b="1" dirty="0"/>
              <a:t>?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2790" y="886996"/>
            <a:ext cx="5111498" cy="369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61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ятиугольник 3"/>
          <p:cNvSpPr/>
          <p:nvPr/>
        </p:nvSpPr>
        <p:spPr>
          <a:xfrm>
            <a:off x="1979712" y="544522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Аристотель</a:t>
            </a:r>
          </a:p>
        </p:txBody>
      </p:sp>
      <p:sp>
        <p:nvSpPr>
          <p:cNvPr id="5" name="Пятиугольник 4"/>
          <p:cNvSpPr/>
          <p:nvPr/>
        </p:nvSpPr>
        <p:spPr>
          <a:xfrm>
            <a:off x="3275856" y="616530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Птолемей</a:t>
            </a:r>
          </a:p>
        </p:txBody>
      </p:sp>
      <p:sp>
        <p:nvSpPr>
          <p:cNvPr id="6" name="Пятиугольник 5">
            <a:hlinkClick r:id="rId2" action="ppaction://hlinksldjump"/>
          </p:cNvPr>
          <p:cNvSpPr/>
          <p:nvPr/>
        </p:nvSpPr>
        <p:spPr>
          <a:xfrm>
            <a:off x="4716016" y="544522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Пифагор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2255" y="886996"/>
            <a:ext cx="5111498" cy="369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691680" y="4293096"/>
            <a:ext cx="58326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Кто первым предположил, что Земля имеет форму шара?</a:t>
            </a:r>
          </a:p>
        </p:txBody>
      </p:sp>
    </p:spTree>
    <p:extLst>
      <p:ext uri="{BB962C8B-B14F-4D97-AF65-F5344CB8AC3E}">
        <p14:creationId xmlns:p14="http://schemas.microsoft.com/office/powerpoint/2010/main" val="180773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ятиугольник 4"/>
          <p:cNvSpPr/>
          <p:nvPr/>
        </p:nvSpPr>
        <p:spPr>
          <a:xfrm>
            <a:off x="1979712" y="544522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Марс</a:t>
            </a:r>
          </a:p>
        </p:txBody>
      </p:sp>
      <p:sp>
        <p:nvSpPr>
          <p:cNvPr id="6" name="Пятиугольник 5">
            <a:hlinkClick r:id="rId2" action="ppaction://hlinksldjump"/>
          </p:cNvPr>
          <p:cNvSpPr/>
          <p:nvPr/>
        </p:nvSpPr>
        <p:spPr>
          <a:xfrm>
            <a:off x="3275856" y="616530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Плутон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4716016" y="544522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Земля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2255" y="886996"/>
            <a:ext cx="5111498" cy="369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259632" y="4437112"/>
            <a:ext cx="6768752" cy="79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/>
              <a:t>Самая маленькая планета Солнечной системы</a:t>
            </a:r>
          </a:p>
        </p:txBody>
      </p:sp>
    </p:spTree>
    <p:extLst>
      <p:ext uri="{BB962C8B-B14F-4D97-AF65-F5344CB8AC3E}">
        <p14:creationId xmlns:p14="http://schemas.microsoft.com/office/powerpoint/2010/main" val="236392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ятиугольник 4"/>
          <p:cNvSpPr/>
          <p:nvPr/>
        </p:nvSpPr>
        <p:spPr>
          <a:xfrm>
            <a:off x="1979712" y="544522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Сириус</a:t>
            </a:r>
          </a:p>
        </p:txBody>
      </p:sp>
      <p:sp>
        <p:nvSpPr>
          <p:cNvPr id="6" name="Пятиугольник 5">
            <a:hlinkClick r:id="rId2" action="ppaction://hlinksldjump"/>
          </p:cNvPr>
          <p:cNvSpPr/>
          <p:nvPr/>
        </p:nvSpPr>
        <p:spPr>
          <a:xfrm>
            <a:off x="3275856" y="616530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Солнце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4716016" y="544522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/>
              <a:t>Альдебаран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4509120"/>
            <a:ext cx="58326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Ближайшая к нам звезда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2255" y="886996"/>
            <a:ext cx="5111498" cy="369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21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2255" y="886996"/>
            <a:ext cx="5111498" cy="369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ятиугольник 4">
            <a:hlinkClick r:id="rId3" action="ppaction://hlinksldjump"/>
          </p:cNvPr>
          <p:cNvSpPr/>
          <p:nvPr/>
        </p:nvSpPr>
        <p:spPr>
          <a:xfrm>
            <a:off x="1979712" y="544522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Терешкова</a:t>
            </a:r>
          </a:p>
        </p:txBody>
      </p:sp>
      <p:sp>
        <p:nvSpPr>
          <p:cNvPr id="6" name="Пятиугольник 5"/>
          <p:cNvSpPr/>
          <p:nvPr/>
        </p:nvSpPr>
        <p:spPr>
          <a:xfrm>
            <a:off x="3275856" y="616530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Петрова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4716016" y="544522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Савицкая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4509120"/>
            <a:ext cx="58326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Первая женщина-космонавт</a:t>
            </a:r>
          </a:p>
        </p:txBody>
      </p:sp>
    </p:spTree>
    <p:extLst>
      <p:ext uri="{BB962C8B-B14F-4D97-AF65-F5344CB8AC3E}">
        <p14:creationId xmlns:p14="http://schemas.microsoft.com/office/powerpoint/2010/main" val="256713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2255" y="886996"/>
            <a:ext cx="5111498" cy="369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ятиугольник 4"/>
          <p:cNvSpPr/>
          <p:nvPr/>
        </p:nvSpPr>
        <p:spPr>
          <a:xfrm>
            <a:off x="1979712" y="544522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сутки</a:t>
            </a:r>
          </a:p>
        </p:txBody>
      </p:sp>
      <p:sp>
        <p:nvSpPr>
          <p:cNvPr id="6" name="Пятиугольник 5">
            <a:hlinkClick r:id="rId3" action="ppaction://hlinksldjump"/>
          </p:cNvPr>
          <p:cNvSpPr/>
          <p:nvPr/>
        </p:nvSpPr>
        <p:spPr>
          <a:xfrm>
            <a:off x="3275856" y="616530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108 минут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4716016" y="544522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36 часов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4509120"/>
            <a:ext cx="58326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Полет Юрия Гагарина </a:t>
            </a:r>
            <a:r>
              <a:rPr lang="ru-RU" sz="2800" b="1" dirty="0" smtClean="0"/>
              <a:t>длился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206997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2255" y="886996"/>
            <a:ext cx="5111498" cy="369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ятиугольник 4"/>
          <p:cNvSpPr/>
          <p:nvPr/>
        </p:nvSpPr>
        <p:spPr>
          <a:xfrm>
            <a:off x="1979712" y="544522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Титов</a:t>
            </a:r>
          </a:p>
        </p:txBody>
      </p:sp>
      <p:sp>
        <p:nvSpPr>
          <p:cNvPr id="6" name="Пятиугольник 5"/>
          <p:cNvSpPr/>
          <p:nvPr/>
        </p:nvSpPr>
        <p:spPr>
          <a:xfrm>
            <a:off x="3275856" y="616530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</a:t>
            </a:r>
            <a:r>
              <a:rPr lang="ru-RU" sz="2400" b="1" dirty="0"/>
              <a:t>Гагарин</a:t>
            </a:r>
          </a:p>
        </p:txBody>
      </p:sp>
      <p:sp>
        <p:nvSpPr>
          <p:cNvPr id="7" name="Пятиугольник 6">
            <a:hlinkClick r:id="rId3" action="ppaction://hlinksldjump"/>
          </p:cNvPr>
          <p:cNvSpPr/>
          <p:nvPr/>
        </p:nvSpPr>
        <p:spPr>
          <a:xfrm>
            <a:off x="4716016" y="5445224"/>
            <a:ext cx="2016224" cy="504056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Леонов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4438855"/>
            <a:ext cx="5832648" cy="79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b="1" dirty="0"/>
              <a:t>Первый в мире выход в открытый космос </a:t>
            </a:r>
            <a:r>
              <a:rPr lang="ru-RU" sz="2800" b="1" dirty="0" smtClean="0"/>
              <a:t>совершил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57878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7585</TotalTime>
  <Words>230</Words>
  <Application>Microsoft Office PowerPoint</Application>
  <PresentationFormat>Экран (4:3)</PresentationFormat>
  <Paragraphs>82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007</dc:creator>
  <cp:lastModifiedBy>007</cp:lastModifiedBy>
  <cp:revision>78</cp:revision>
  <dcterms:created xsi:type="dcterms:W3CDTF">2014-07-30T03:54:39Z</dcterms:created>
  <dcterms:modified xsi:type="dcterms:W3CDTF">2014-08-10T09:45:01Z</dcterms:modified>
</cp:coreProperties>
</file>